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4"/>
  </p:sldMasterIdLst>
  <p:notesMasterIdLst>
    <p:notesMasterId r:id="rId14"/>
  </p:notesMasterIdLst>
  <p:handoutMasterIdLst>
    <p:handoutMasterId r:id="rId15"/>
  </p:handoutMasterIdLst>
  <p:sldIdLst>
    <p:sldId id="289" r:id="rId5"/>
    <p:sldId id="290" r:id="rId6"/>
    <p:sldId id="291" r:id="rId7"/>
    <p:sldId id="292" r:id="rId8"/>
    <p:sldId id="293" r:id="rId9"/>
    <p:sldId id="294" r:id="rId10"/>
    <p:sldId id="295" r:id="rId11"/>
    <p:sldId id="297" r:id="rId12"/>
    <p:sldId id="29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53D20-9652-A9B2-3F32-421E899E94E3}" v="1464" dt="2025-12-03T09:19:04.229"/>
    <p1510:client id="{ADFBFA04-BF28-BA73-85F4-7A8DE10A597C}" v="163" dt="2025-12-01T17:54:18.140"/>
  </p1510:revLst>
</p1510:revInfo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58" autoAdjust="0"/>
    <p:restoredTop sz="94694" autoAdjust="0"/>
  </p:normalViewPr>
  <p:slideViewPr>
    <p:cSldViewPr snapToGrid="0">
      <p:cViewPr varScale="1">
        <p:scale>
          <a:sx n="110" d="100"/>
          <a:sy n="110" d="100"/>
        </p:scale>
        <p:origin x="72" y="3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16356-3B28-4AAF-8099-7941810E2475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5DA344-5FA2-43F7-9D95-CA56C82B0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6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444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223AA-1FC9-F5D5-9CC3-8ED153BAE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47EA8B-4FEF-D614-1983-DAA0510ED6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50572F-3B2E-901B-A114-22151992B1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293B5-6C10-91EA-A86A-B5B494025C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266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DFEC2-621C-ADAF-C13A-3AF09C30E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AF8F78-E440-62EA-0533-88E0E95904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BF137D-A988-1DCF-B183-BFFD6FF0EF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68646-9DDC-E0B7-FA76-DBB97F8616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917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73E93-8E2B-FA35-299D-1F7EA0508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F7C27A-283B-8D87-8950-876B426DF2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3B3403-CB64-C5B1-D606-DED340B0C1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C6AE09-FDAA-16EE-A00B-87D55E880F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101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17236-82FD-DF4E-7BF3-9CBE138FE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235F21-CB78-A189-97BC-836D9AF156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40E8E8-EA4F-E78E-9FB1-511C76F79D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187F9-1A02-0476-E8AC-6475584704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12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3DFD9-F1B6-45CC-CEFF-16316789C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75267D-0B5A-6468-DF0C-63FB4439E0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D65781-7789-7E23-C89E-6E92578A50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7432D-ADDF-D9E4-A668-3B7B70697A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745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173D3-BA5C-5AB6-4BFC-A4D704520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6DC0FF-8EEA-66AD-8914-4D71B630AE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4D52CF-D2F9-1B90-2A89-EDAE445B9F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0118F9-F378-4185-D7DE-E5FDF8A14E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317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EE8DD-D346-1C92-2383-A9C27744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C34528-9ADA-4684-B98A-08C78610C4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26634E-897C-0FAF-4AE5-F6389B8005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F753DF-186F-0F00-9520-B25AA51390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67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646E8-EEF2-5788-300A-0066E10E8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1306A9-06D0-9688-B4C9-0813FEED10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569D6B-F8B9-C7AD-B23E-488A107978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ACC82-084F-7BEE-1AD6-E78E7C7B18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817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46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359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AAEB19-4B49-2801-9B15-7682CDF04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23C3EC-28B3-4644-8BE5-3288734B4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57468" y="486137"/>
            <a:ext cx="5427584" cy="3599727"/>
          </a:xfrm>
        </p:spPr>
        <p:txBody>
          <a:bodyPr anchor="b" anchorCtr="0">
            <a:noAutofit/>
          </a:bodyPr>
          <a:lstStyle>
            <a:lvl1pPr algn="l">
              <a:defRPr sz="44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64FCBF4-90E6-FFAA-143D-3A01CE5256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24774" y="-6713"/>
            <a:ext cx="6578801" cy="6894576"/>
          </a:xfrm>
          <a:custGeom>
            <a:avLst/>
            <a:gdLst>
              <a:gd name="connsiteX0" fmla="*/ 0 w 6613525"/>
              <a:gd name="connsiteY0" fmla="*/ 0 h 6858000"/>
              <a:gd name="connsiteX1" fmla="*/ 6613525 w 6613525"/>
              <a:gd name="connsiteY1" fmla="*/ 0 h 6858000"/>
              <a:gd name="connsiteX2" fmla="*/ 6613525 w 6613525"/>
              <a:gd name="connsiteY2" fmla="*/ 6858000 h 6858000"/>
              <a:gd name="connsiteX3" fmla="*/ 0 w 6613525"/>
              <a:gd name="connsiteY3" fmla="*/ 6858000 h 6858000"/>
              <a:gd name="connsiteX4" fmla="*/ 0 w 6613525"/>
              <a:gd name="connsiteY4" fmla="*/ 0 h 6858000"/>
              <a:gd name="connsiteX0" fmla="*/ 1875099 w 6613525"/>
              <a:gd name="connsiteY0" fmla="*/ 0 h 6858000"/>
              <a:gd name="connsiteX1" fmla="*/ 6613525 w 6613525"/>
              <a:gd name="connsiteY1" fmla="*/ 0 h 6858000"/>
              <a:gd name="connsiteX2" fmla="*/ 6613525 w 6613525"/>
              <a:gd name="connsiteY2" fmla="*/ 6858000 h 6858000"/>
              <a:gd name="connsiteX3" fmla="*/ 0 w 6613525"/>
              <a:gd name="connsiteY3" fmla="*/ 6858000 h 6858000"/>
              <a:gd name="connsiteX4" fmla="*/ 1875099 w 6613525"/>
              <a:gd name="connsiteY4" fmla="*/ 0 h 6858000"/>
              <a:gd name="connsiteX0" fmla="*/ 1840375 w 6578801"/>
              <a:gd name="connsiteY0" fmla="*/ 0 h 6869575"/>
              <a:gd name="connsiteX1" fmla="*/ 6578801 w 6578801"/>
              <a:gd name="connsiteY1" fmla="*/ 0 h 6869575"/>
              <a:gd name="connsiteX2" fmla="*/ 6578801 w 6578801"/>
              <a:gd name="connsiteY2" fmla="*/ 6858000 h 6869575"/>
              <a:gd name="connsiteX3" fmla="*/ 0 w 6578801"/>
              <a:gd name="connsiteY3" fmla="*/ 6869575 h 6869575"/>
              <a:gd name="connsiteX4" fmla="*/ 1840375 w 6578801"/>
              <a:gd name="connsiteY4" fmla="*/ 0 h 686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8801" h="6869575">
                <a:moveTo>
                  <a:pt x="1840375" y="0"/>
                </a:moveTo>
                <a:lnTo>
                  <a:pt x="6578801" y="0"/>
                </a:lnTo>
                <a:lnTo>
                  <a:pt x="6578801" y="6858000"/>
                </a:lnTo>
                <a:lnTo>
                  <a:pt x="0" y="6869575"/>
                </a:lnTo>
                <a:lnTo>
                  <a:pt x="1840375" y="0"/>
                </a:lnTo>
                <a:close/>
              </a:path>
            </a:pathLst>
          </a:custGeom>
        </p:spPr>
        <p:txBody>
          <a:bodyPr tIns="274320" rIns="274320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46702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E1BBEEFE-AE8A-8083-54B6-DBE9BC0E9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2863" y="0"/>
            <a:ext cx="4658392" cy="6858000"/>
          </a:xfrm>
          <a:custGeom>
            <a:avLst/>
            <a:gdLst>
              <a:gd name="connsiteX0" fmla="*/ 0 w 4658392"/>
              <a:gd name="connsiteY0" fmla="*/ 0 h 6858000"/>
              <a:gd name="connsiteX1" fmla="*/ 4658392 w 4658392"/>
              <a:gd name="connsiteY1" fmla="*/ 0 h 6858000"/>
              <a:gd name="connsiteX2" fmla="*/ 2820797 w 4658392"/>
              <a:gd name="connsiteY2" fmla="*/ 6858000 h 6858000"/>
              <a:gd name="connsiteX3" fmla="*/ 0 w 4658392"/>
              <a:gd name="connsiteY3" fmla="*/ 6858000 h 6858000"/>
              <a:gd name="connsiteX4" fmla="*/ 0 w 465839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58392" h="6858000">
                <a:moveTo>
                  <a:pt x="0" y="0"/>
                </a:moveTo>
                <a:lnTo>
                  <a:pt x="4658392" y="0"/>
                </a:lnTo>
                <a:lnTo>
                  <a:pt x="2820797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64FF31D-04D7-B1F4-53B1-AA4170602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F040EF-92FF-AEA1-BBA6-A4B739E11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A59A84-C321-FDF9-555F-1FB322EBB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9286"/>
            <a:ext cx="3200400" cy="5617193"/>
          </a:xfrm>
        </p:spPr>
        <p:txBody>
          <a:bodyPr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23412" y="509286"/>
            <a:ext cx="4328932" cy="5617194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60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40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20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60CD5A6-A0E4-A658-65B1-0D6C053316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48813" y="-22860"/>
            <a:ext cx="2651760" cy="6903720"/>
          </a:xfrm>
        </p:spPr>
        <p:txBody>
          <a:bodyPr lIns="182880" tIns="274320" rIns="18288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171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6EC6AF9-CC07-5258-9160-8C6391530C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BC6DCCE-3025-75FB-9405-8D51DCD63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16CCC3-736F-49AC-F079-9A090DAA8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3BF578A-ADDB-6713-E5AD-0FF27EDC2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743671"/>
            <a:ext cx="9144000" cy="3361254"/>
          </a:xfrm>
        </p:spPr>
        <p:txBody>
          <a:bodyPr anchor="b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7620" y="4766434"/>
            <a:ext cx="12207240" cy="2121408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460601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CF0EA4-D201-44E7-3558-D05CB4233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643EA3-ACAA-539C-A041-266A895A2B1C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81E18B-2347-8DB6-2A7F-3EAC100A4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5072" y="528320"/>
            <a:ext cx="5028566" cy="3354992"/>
          </a:xfrm>
        </p:spPr>
        <p:txBody>
          <a:bodyPr anchor="b">
            <a:noAutofit/>
          </a:bodyPr>
          <a:lstStyle>
            <a:lvl1pPr algn="l">
              <a:defRPr sz="4400"/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15072" y="4027992"/>
            <a:ext cx="5028565" cy="1894972"/>
          </a:xfrm>
        </p:spPr>
        <p:txBody>
          <a:bodyPr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57326" y="-11576"/>
            <a:ext cx="4946249" cy="6903720"/>
          </a:xfrm>
          <a:custGeom>
            <a:avLst/>
            <a:gdLst>
              <a:gd name="connsiteX0" fmla="*/ 0 w 4977139"/>
              <a:gd name="connsiteY0" fmla="*/ 0 h 6858000"/>
              <a:gd name="connsiteX1" fmla="*/ 4977139 w 4977139"/>
              <a:gd name="connsiteY1" fmla="*/ 0 h 6858000"/>
              <a:gd name="connsiteX2" fmla="*/ 4977139 w 4977139"/>
              <a:gd name="connsiteY2" fmla="*/ 6858000 h 6858000"/>
              <a:gd name="connsiteX3" fmla="*/ 0 w 4977139"/>
              <a:gd name="connsiteY3" fmla="*/ 6858000 h 6858000"/>
              <a:gd name="connsiteX4" fmla="*/ 0 w 4977139"/>
              <a:gd name="connsiteY4" fmla="*/ 0 h 6858000"/>
              <a:gd name="connsiteX0" fmla="*/ 0 w 4977139"/>
              <a:gd name="connsiteY0" fmla="*/ 0 h 6892724"/>
              <a:gd name="connsiteX1" fmla="*/ 4977139 w 4977139"/>
              <a:gd name="connsiteY1" fmla="*/ 0 h 6892724"/>
              <a:gd name="connsiteX2" fmla="*/ 4977139 w 4977139"/>
              <a:gd name="connsiteY2" fmla="*/ 6858000 h 6892724"/>
              <a:gd name="connsiteX3" fmla="*/ 1863524 w 4977139"/>
              <a:gd name="connsiteY3" fmla="*/ 6892724 h 6892724"/>
              <a:gd name="connsiteX4" fmla="*/ 0 w 4977139"/>
              <a:gd name="connsiteY4" fmla="*/ 0 h 6892724"/>
              <a:gd name="connsiteX0" fmla="*/ 0 w 4977139"/>
              <a:gd name="connsiteY0" fmla="*/ 0 h 6892724"/>
              <a:gd name="connsiteX1" fmla="*/ 4977139 w 4977139"/>
              <a:gd name="connsiteY1" fmla="*/ 0 h 6892724"/>
              <a:gd name="connsiteX2" fmla="*/ 4977139 w 4977139"/>
              <a:gd name="connsiteY2" fmla="*/ 6892724 h 6892724"/>
              <a:gd name="connsiteX3" fmla="*/ 1863524 w 4977139"/>
              <a:gd name="connsiteY3" fmla="*/ 6892724 h 6892724"/>
              <a:gd name="connsiteX4" fmla="*/ 0 w 4977139"/>
              <a:gd name="connsiteY4" fmla="*/ 0 h 689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7139" h="6892724">
                <a:moveTo>
                  <a:pt x="0" y="0"/>
                </a:moveTo>
                <a:lnTo>
                  <a:pt x="4977139" y="0"/>
                </a:lnTo>
                <a:lnTo>
                  <a:pt x="4977139" y="6892724"/>
                </a:lnTo>
                <a:lnTo>
                  <a:pt x="1863524" y="6892724"/>
                </a:lnTo>
                <a:lnTo>
                  <a:pt x="0" y="0"/>
                </a:lnTo>
                <a:close/>
              </a:path>
            </a:pathLst>
          </a:custGeom>
        </p:spPr>
        <p:txBody>
          <a:bodyPr tIns="274320" rIns="274320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183508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CBD635-4863-B127-5668-D2C7DA8CD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629720-DD91-8012-686D-AABA43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0911820" y="0"/>
            <a:ext cx="913577" cy="68580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70117" y="185195"/>
            <a:ext cx="6930838" cy="150549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B27827-7491-B1C2-D9C5-975A9FF66E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8788" y="-22860"/>
            <a:ext cx="3291840" cy="6903720"/>
          </a:xfrm>
        </p:spPr>
        <p:txBody>
          <a:bodyPr lIns="182880" tIns="274320" rIns="18288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D4D4555-A25D-09B6-36AF-5977189F2DD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70116" y="2022395"/>
            <a:ext cx="6941703" cy="429768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1800"/>
            </a:lvl1pPr>
            <a:lvl2pPr>
              <a:spcBef>
                <a:spcPts val="1000"/>
              </a:spcBef>
              <a:spcAft>
                <a:spcPts val="1500"/>
              </a:spcAft>
              <a:defRPr sz="1800"/>
            </a:lvl2pPr>
            <a:lvl3pPr>
              <a:spcBef>
                <a:spcPts val="1000"/>
              </a:spcBef>
              <a:spcAft>
                <a:spcPts val="1500"/>
              </a:spcAft>
              <a:defRPr sz="1800"/>
            </a:lvl3pPr>
            <a:lvl4pPr>
              <a:spcBef>
                <a:spcPts val="1000"/>
              </a:spcBef>
              <a:spcAft>
                <a:spcPts val="1500"/>
              </a:spcAft>
              <a:defRPr sz="1800"/>
            </a:lvl4pPr>
            <a:lvl5pPr>
              <a:spcBef>
                <a:spcPts val="1000"/>
              </a:spcBef>
              <a:spcAft>
                <a:spcPts val="1500"/>
              </a:spcAft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11334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0">
            <a:extLst>
              <a:ext uri="{FF2B5EF4-FFF2-40B4-BE49-F238E27FC236}">
                <a16:creationId xmlns:a16="http://schemas.microsoft.com/office/drawing/2014/main" id="{C4293765-78A6-5206-26C2-E8817B283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470792" cy="6858000"/>
          </a:xfrm>
          <a:custGeom>
            <a:avLst/>
            <a:gdLst>
              <a:gd name="connsiteX0" fmla="*/ 0 w 7470792"/>
              <a:gd name="connsiteY0" fmla="*/ 0 h 6858000"/>
              <a:gd name="connsiteX1" fmla="*/ 7470792 w 7470792"/>
              <a:gd name="connsiteY1" fmla="*/ 0 h 6858000"/>
              <a:gd name="connsiteX2" fmla="*/ 5633197 w 7470792"/>
              <a:gd name="connsiteY2" fmla="*/ 6858000 h 6858000"/>
              <a:gd name="connsiteX3" fmla="*/ 0 w 747079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70792" h="6858000">
                <a:moveTo>
                  <a:pt x="0" y="0"/>
                </a:moveTo>
                <a:lnTo>
                  <a:pt x="7470792" y="0"/>
                </a:lnTo>
                <a:lnTo>
                  <a:pt x="563319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n>
                <a:noFill/>
              </a:ln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4E351F-7451-86A3-5271-0D00B9EFA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860223-A40E-30ED-6832-0825A930B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0B6907E-F17B-783E-D454-DFC62D097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B12211-7E94-9534-6F2D-2AFD2EBE3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580245-E985-EC3F-9385-D0F517F0C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5A82A3-E3DF-978F-4BD7-10E0F1075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EDC40AE-D1CB-7535-22E2-E6D910FB8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685800"/>
            <a:ext cx="9144000" cy="3136738"/>
          </a:xfrm>
        </p:spPr>
        <p:txBody>
          <a:bodyPr anchor="b">
            <a:noAutofit/>
          </a:bodyPr>
          <a:lstStyle>
            <a:lvl1pPr algn="ctr">
              <a:defRPr sz="44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978800"/>
            <a:ext cx="9144000" cy="1965960"/>
          </a:xfrm>
        </p:spPr>
        <p:txBody>
          <a:bodyPr>
            <a:noAutofit/>
          </a:bodyPr>
          <a:lstStyle>
            <a:lvl1pPr marL="0" indent="0" algn="ctr">
              <a:buNone/>
              <a:defRPr sz="1800" b="1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711713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E49FCE-658C-FF5A-6405-3D10F1AC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903C516-D418-5E3E-1E4E-1DF846433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BF5B15-0E8A-A82C-6E9C-FCF3FBAAD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4B33CA-9490-C8E1-FE4F-06367AF29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86824F-3198-FE44-5A4A-70312048D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58CD71-6E97-B6A9-11B6-867ED408DE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9FDAA6-BDE8-D6C3-17CD-F87BFB54F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2A0738D-E9A9-14B7-4739-62E402B0C2D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4961" y="2032663"/>
            <a:ext cx="4463005" cy="406749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sz="1800"/>
            </a:lvl1pPr>
            <a:lvl2pPr marL="0">
              <a:spcBef>
                <a:spcPts val="1000"/>
              </a:spcBef>
              <a:spcAft>
                <a:spcPts val="500"/>
              </a:spcAft>
              <a:defRPr sz="1800"/>
            </a:lvl2pPr>
            <a:lvl3pPr marL="457200">
              <a:spcBef>
                <a:spcPts val="1000"/>
              </a:spcBef>
              <a:spcAft>
                <a:spcPts val="500"/>
              </a:spcAft>
              <a:defRPr sz="1800"/>
            </a:lvl3pPr>
            <a:lvl4pPr marL="685800">
              <a:spcBef>
                <a:spcPts val="1000"/>
              </a:spcBef>
              <a:spcAft>
                <a:spcPts val="500"/>
              </a:spcAft>
              <a:defRPr sz="1800"/>
            </a:lvl4pPr>
            <a:lvl5pPr marL="914400">
              <a:spcBef>
                <a:spcPts val="1000"/>
              </a:spcBef>
              <a:spcAft>
                <a:spcPts val="500"/>
              </a:spcAft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A766D4CB-8BCE-C6EE-EF57-A8A819EBD36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141720" y="2032663"/>
            <a:ext cx="5212080" cy="406749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sz="1800"/>
            </a:lvl1pPr>
            <a:lvl2pPr marL="0">
              <a:spcBef>
                <a:spcPts val="1000"/>
              </a:spcBef>
              <a:spcAft>
                <a:spcPts val="500"/>
              </a:spcAft>
              <a:defRPr sz="1800"/>
            </a:lvl2pPr>
            <a:lvl3pPr marL="457200">
              <a:spcBef>
                <a:spcPts val="1000"/>
              </a:spcBef>
              <a:spcAft>
                <a:spcPts val="500"/>
              </a:spcAft>
              <a:defRPr sz="1800"/>
            </a:lvl3pPr>
            <a:lvl4pPr marL="685800">
              <a:spcBef>
                <a:spcPts val="1000"/>
              </a:spcBef>
              <a:spcAft>
                <a:spcPts val="500"/>
              </a:spcAft>
              <a:defRPr sz="1800"/>
            </a:lvl4pPr>
            <a:lvl5pPr marL="914400">
              <a:spcBef>
                <a:spcPts val="1000"/>
              </a:spcBef>
              <a:spcAft>
                <a:spcPts val="500"/>
              </a:spcAft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5481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D9208B-0FD2-A7E3-5202-0F18392AE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010E2-9C6F-C582-1E3A-F5D43D0FF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D2B8AF-94DE-C211-EAE7-0971C111B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47A2AC-F284-077E-9A14-EB7D1DE62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E91F1F-5151-2442-2B89-CE0AB1178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BD82AC-3C5B-819E-E0FF-157D74B84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299648-2E6E-FA0D-85E4-8884BE34A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07BD0263-5D42-E696-F170-1F9CF5FF2A74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38199" y="2078963"/>
            <a:ext cx="3435628" cy="4067492"/>
          </a:xfrm>
        </p:spPr>
        <p:txBody>
          <a:bodyPr>
            <a:normAutofit/>
          </a:bodyPr>
          <a:lstStyle>
            <a:lvl1pPr marL="457200" indent="-457200">
              <a:spcBef>
                <a:spcPts val="1000"/>
              </a:spcBef>
              <a:spcAft>
                <a:spcPts val="500"/>
              </a:spcAft>
              <a:buFont typeface="+mj-lt"/>
              <a:buAutoNum type="arabicPeriod"/>
              <a:defRPr sz="1800"/>
            </a:lvl1pPr>
            <a:lvl2pPr marL="914400" indent="-457200">
              <a:spcBef>
                <a:spcPts val="1000"/>
              </a:spcBef>
              <a:spcAft>
                <a:spcPts val="500"/>
              </a:spcAft>
              <a:buFont typeface="+mj-lt"/>
              <a:buAutoNum type="alphaLcPeriod"/>
              <a:defRPr sz="1800"/>
            </a:lvl2pPr>
            <a:lvl3pPr marL="1371600" indent="-457200">
              <a:spcBef>
                <a:spcPts val="1000"/>
              </a:spcBef>
              <a:spcAft>
                <a:spcPts val="500"/>
              </a:spcAft>
              <a:buFont typeface="+mj-lt"/>
              <a:buAutoNum type="arabicParenR"/>
              <a:defRPr sz="1800"/>
            </a:lvl3pPr>
            <a:lvl4pPr marL="1828800" indent="-457200">
              <a:spcBef>
                <a:spcPts val="1000"/>
              </a:spcBef>
              <a:spcAft>
                <a:spcPts val="500"/>
              </a:spcAft>
              <a:buFont typeface="+mj-lt"/>
              <a:buAutoNum type="alphaLcParenR"/>
              <a:defRPr sz="1800"/>
            </a:lvl4pPr>
            <a:lvl5pPr marL="2228850" indent="-457200">
              <a:spcBef>
                <a:spcPts val="1000"/>
              </a:spcBef>
              <a:spcAft>
                <a:spcPts val="500"/>
              </a:spcAft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1BEE7174-135F-6F9F-11B9-3C3F2F9CDEA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65539" y="2087315"/>
            <a:ext cx="6007261" cy="406749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sz="1800"/>
            </a:lvl1pPr>
            <a:lvl2pPr marL="0">
              <a:spcBef>
                <a:spcPts val="1000"/>
              </a:spcBef>
              <a:spcAft>
                <a:spcPts val="500"/>
              </a:spcAft>
              <a:defRPr sz="1800"/>
            </a:lvl2pPr>
            <a:lvl3pPr marL="457200">
              <a:spcBef>
                <a:spcPts val="1000"/>
              </a:spcBef>
              <a:spcAft>
                <a:spcPts val="500"/>
              </a:spcAft>
              <a:defRPr sz="1800"/>
            </a:lvl3pPr>
            <a:lvl4pPr marL="685800">
              <a:spcBef>
                <a:spcPts val="1000"/>
              </a:spcBef>
              <a:spcAft>
                <a:spcPts val="500"/>
              </a:spcAft>
              <a:defRPr sz="1800"/>
            </a:lvl4pPr>
            <a:lvl5pPr marL="914400">
              <a:spcBef>
                <a:spcPts val="1000"/>
              </a:spcBef>
              <a:spcAft>
                <a:spcPts val="500"/>
              </a:spcAft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529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9682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0B3A65-BB60-F2B4-4CF4-19A7C53F1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F1DB8D5-B954-BFC9-C8D8-F0491CCBE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07D69F-27D7-2C68-A17D-3F1399C8B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6645965" cy="132556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1" y="2055813"/>
            <a:ext cx="5781261" cy="406749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sz="1800"/>
            </a:lvl1pPr>
            <a:lvl2pPr>
              <a:spcBef>
                <a:spcPts val="1000"/>
              </a:spcBef>
              <a:spcAft>
                <a:spcPts val="500"/>
              </a:spcAft>
              <a:defRPr sz="1600"/>
            </a:lvl2pPr>
            <a:lvl3pPr>
              <a:spcBef>
                <a:spcPts val="1000"/>
              </a:spcBef>
              <a:spcAft>
                <a:spcPts val="500"/>
              </a:spcAft>
              <a:defRPr sz="1400"/>
            </a:lvl3pPr>
            <a:lvl4pPr>
              <a:spcBef>
                <a:spcPts val="1000"/>
              </a:spcBef>
              <a:spcAft>
                <a:spcPts val="500"/>
              </a:spcAft>
              <a:defRPr sz="1200"/>
            </a:lvl4pPr>
            <a:lvl5pPr>
              <a:spcBef>
                <a:spcPts val="1000"/>
              </a:spcBef>
              <a:spcAft>
                <a:spcPts val="500"/>
              </a:spcAft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66991" y="-22860"/>
            <a:ext cx="4625008" cy="690372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283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C45A11E-9896-BD8B-8CC6-A79C124D8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386022B-53D6-6CE0-2093-873FC64A5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D4BD8F-684C-A145-3376-9E69B0E5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802775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7C1DA9-2A25-EE21-085B-8857DC1AD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59925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F236BB3-E567-A8A9-5EC2-BCEF79CFC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59400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A87C9F-C765-C63C-951E-70721DDAC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11575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425665-0C9C-3899-9DB9-ED05D91E2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6812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330405" cy="132556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137059"/>
            <a:ext cx="2816352" cy="398624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sz="1800"/>
            </a:lvl1pPr>
            <a:lvl2pPr>
              <a:spcBef>
                <a:spcPts val="1000"/>
              </a:spcBef>
              <a:spcAft>
                <a:spcPts val="500"/>
              </a:spcAft>
              <a:defRPr sz="1600"/>
            </a:lvl2pPr>
            <a:lvl3pPr>
              <a:spcBef>
                <a:spcPts val="1000"/>
              </a:spcBef>
              <a:spcAft>
                <a:spcPts val="500"/>
              </a:spcAft>
              <a:defRPr sz="1400"/>
            </a:lvl3pPr>
            <a:lvl4pPr>
              <a:spcBef>
                <a:spcPts val="1000"/>
              </a:spcBef>
              <a:spcAft>
                <a:spcPts val="500"/>
              </a:spcAft>
              <a:defRPr sz="1200"/>
            </a:lvl4pPr>
            <a:lvl5pPr>
              <a:spcBef>
                <a:spcPts val="1000"/>
              </a:spcBef>
              <a:spcAft>
                <a:spcPts val="500"/>
              </a:spcAft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109014" y="2137059"/>
            <a:ext cx="7059592" cy="398624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dirty="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173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9C8ABD-000F-7A94-A7B0-9589F4FEF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C3A554-E5A9-B3CB-913D-45DBFBA79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3A8DF3-F55A-2494-C55D-8FB94BBC6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802775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9DC86E-6F8A-B036-5CB2-AA8A79837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59925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9E0C03-C633-9356-4E28-678BAB7A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59400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C8A4F7-6C4C-719B-298F-3B81223D1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11575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7E5D8B-D6BC-19AE-C0C9-249A55617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6812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7A6C5266-7ECA-B150-2C0F-8670F43AC82D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8200" y="1987669"/>
            <a:ext cx="6974711" cy="429767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sz="1800"/>
            </a:lvl1pPr>
            <a:lvl2pPr>
              <a:spcBef>
                <a:spcPts val="1000"/>
              </a:spcBef>
              <a:spcAft>
                <a:spcPts val="500"/>
              </a:spcAft>
              <a:defRPr sz="1800"/>
            </a:lvl2pPr>
            <a:lvl3pPr>
              <a:spcBef>
                <a:spcPts val="1000"/>
              </a:spcBef>
              <a:spcAft>
                <a:spcPts val="500"/>
              </a:spcAft>
              <a:defRPr sz="1800"/>
            </a:lvl3pPr>
            <a:lvl4pPr>
              <a:spcBef>
                <a:spcPts val="1000"/>
              </a:spcBef>
              <a:spcAft>
                <a:spcPts val="500"/>
              </a:spcAft>
              <a:defRPr sz="1800"/>
            </a:lvl4pPr>
            <a:lvl5pPr>
              <a:spcBef>
                <a:spcPts val="1000"/>
              </a:spcBef>
              <a:spcAft>
                <a:spcPts val="500"/>
              </a:spcAft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917085" y="1987670"/>
            <a:ext cx="3436716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sz="1800"/>
            </a:lvl1pPr>
            <a:lvl2pPr>
              <a:spcBef>
                <a:spcPts val="1000"/>
              </a:spcBef>
              <a:spcAft>
                <a:spcPts val="500"/>
              </a:spcAft>
              <a:defRPr sz="1600"/>
            </a:lvl2pPr>
            <a:lvl3pPr>
              <a:spcBef>
                <a:spcPts val="1000"/>
              </a:spcBef>
              <a:spcAft>
                <a:spcPts val="500"/>
              </a:spcAft>
              <a:defRPr sz="1400"/>
            </a:lvl3pPr>
            <a:lvl4pPr>
              <a:spcBef>
                <a:spcPts val="1000"/>
              </a:spcBef>
              <a:spcAft>
                <a:spcPts val="500"/>
              </a:spcAft>
              <a:defRPr sz="1200"/>
            </a:lvl4pPr>
            <a:lvl5pPr>
              <a:spcBef>
                <a:spcPts val="1000"/>
              </a:spcBef>
              <a:spcAft>
                <a:spcPts val="500"/>
              </a:spcAft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2737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7588714-FE55-FCEF-78C2-2A4D11ECD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AF6BF02-4CD8-261B-BE58-05677EB94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1AF1F17-7A1F-BCA2-15C0-417928B4E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802775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0ADE0B-D150-E72B-EE9A-E5EFDBC6F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59925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BBCDD5A-A3C4-DF4F-74AD-CAF0F465B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59400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430AE4-C878-DFAB-EDA5-36B97176D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11575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1487B2-0348-2FFC-03FB-6508B6FD3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6812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8199" y="2125262"/>
            <a:ext cx="10515600" cy="3675944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785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843C0D-8C0B-0B3C-7014-7B7217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7B715CF-E60F-DDAE-369E-BCC2CE4FF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BD8F5F-4228-6BB9-5EA6-553590898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721F95-97C0-7151-B9F6-C088CEA1A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78AD50A-9C6A-454B-0CAD-EAB5184401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10" y="0"/>
            <a:ext cx="7816995" cy="6858000"/>
          </a:xfrm>
          <a:custGeom>
            <a:avLst/>
            <a:gdLst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0 w 7813675"/>
              <a:gd name="connsiteY3" fmla="*/ 6903720 h 6903720"/>
              <a:gd name="connsiteX4" fmla="*/ 0 w 7813675"/>
              <a:gd name="connsiteY4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798854 w 7813675"/>
              <a:gd name="connsiteY3" fmla="*/ 686716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7803"/>
              <a:gd name="connsiteX1" fmla="*/ 7813675 w 7813675"/>
              <a:gd name="connsiteY1" fmla="*/ 0 h 6907803"/>
              <a:gd name="connsiteX2" fmla="*/ 7813675 w 7813675"/>
              <a:gd name="connsiteY2" fmla="*/ 6903720 h 6907803"/>
              <a:gd name="connsiteX3" fmla="*/ 809014 w 7813675"/>
              <a:gd name="connsiteY3" fmla="*/ 6907803 h 6907803"/>
              <a:gd name="connsiteX4" fmla="*/ 0 w 7813675"/>
              <a:gd name="connsiteY4" fmla="*/ 6903720 h 6907803"/>
              <a:gd name="connsiteX5" fmla="*/ 0 w 7813675"/>
              <a:gd name="connsiteY5" fmla="*/ 0 h 6907803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8748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8748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9891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740434 w 7813675"/>
              <a:gd name="connsiteY3" fmla="*/ 689891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7385"/>
              <a:gd name="connsiteX1" fmla="*/ 7813675 w 7813675"/>
              <a:gd name="connsiteY1" fmla="*/ 0 h 6907385"/>
              <a:gd name="connsiteX2" fmla="*/ 7813675 w 7813675"/>
              <a:gd name="connsiteY2" fmla="*/ 6903720 h 6907385"/>
              <a:gd name="connsiteX3" fmla="*/ 6359380 w 7813675"/>
              <a:gd name="connsiteY3" fmla="*/ 6907385 h 6907385"/>
              <a:gd name="connsiteX4" fmla="*/ 740434 w 7813675"/>
              <a:gd name="connsiteY4" fmla="*/ 6898913 h 6907385"/>
              <a:gd name="connsiteX5" fmla="*/ 0 w 7813675"/>
              <a:gd name="connsiteY5" fmla="*/ 6903720 h 6907385"/>
              <a:gd name="connsiteX6" fmla="*/ 0 w 7813675"/>
              <a:gd name="connsiteY6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3320 w 7816995"/>
              <a:gd name="connsiteY5" fmla="*/ 690372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2899555 w 7816995"/>
              <a:gd name="connsiteY2" fmla="*/ 464820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16995" h="6907385">
                <a:moveTo>
                  <a:pt x="3320" y="0"/>
                </a:moveTo>
                <a:lnTo>
                  <a:pt x="7816995" y="0"/>
                </a:lnTo>
                <a:lnTo>
                  <a:pt x="2899555" y="4648200"/>
                </a:lnTo>
                <a:lnTo>
                  <a:pt x="6362700" y="6907385"/>
                </a:lnTo>
                <a:lnTo>
                  <a:pt x="743754" y="6898913"/>
                </a:lnTo>
                <a:lnTo>
                  <a:pt x="2876060" y="4644390"/>
                </a:lnTo>
                <a:cubicBezTo>
                  <a:pt x="1610033" y="3689302"/>
                  <a:pt x="1117437" y="3324763"/>
                  <a:pt x="0" y="2510645"/>
                </a:cubicBezTo>
                <a:cubicBezTo>
                  <a:pt x="1107" y="1673763"/>
                  <a:pt x="2213" y="836882"/>
                  <a:pt x="3320" y="0"/>
                </a:cubicBezTo>
                <a:close/>
              </a:path>
            </a:pathLst>
          </a:custGeom>
          <a:solidFill>
            <a:schemeClr val="tx2"/>
          </a:solidFill>
          <a:ln w="22225">
            <a:noFill/>
          </a:ln>
        </p:spPr>
        <p:txBody>
          <a:bodyPr lIns="274320" tIns="274320"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992" y="731562"/>
            <a:ext cx="4902843" cy="3526778"/>
          </a:xfrm>
          <a:noFill/>
        </p:spPr>
        <p:txBody>
          <a:bodyPr anchor="b">
            <a:noAutofit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80992" y="4373217"/>
            <a:ext cx="4902843" cy="1753221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>
              <a:spcBef>
                <a:spcPts val="1000"/>
              </a:spcBef>
              <a:defRPr sz="1600">
                <a:solidFill>
                  <a:schemeClr val="tx1"/>
                </a:solidFill>
              </a:defRPr>
            </a:lvl2pPr>
            <a:lvl3pPr>
              <a:spcBef>
                <a:spcPts val="1000"/>
              </a:spcBef>
              <a:defRPr sz="1400">
                <a:solidFill>
                  <a:schemeClr val="tx1"/>
                </a:solidFill>
              </a:defRPr>
            </a:lvl3pPr>
            <a:lvl4pPr>
              <a:spcBef>
                <a:spcPts val="1000"/>
              </a:spcBef>
              <a:defRPr sz="1200">
                <a:solidFill>
                  <a:schemeClr val="tx1"/>
                </a:solidFill>
              </a:defRPr>
            </a:lvl4pPr>
            <a:lvl5pPr>
              <a:spcBef>
                <a:spcPts val="100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1373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767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20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53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767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602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131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143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D6D8061D-18C3-4F4F-85EF-561633F5875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391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  <p:sldLayoutId id="2147483688" r:id="rId21"/>
    <p:sldLayoutId id="2147483689" r:id="rId22"/>
    <p:sldLayoutId id="2147483690" r:id="rId23"/>
    <p:sldLayoutId id="2147483691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336">
          <p15:clr>
            <a:srgbClr val="F26B43"/>
          </p15:clr>
        </p15:guide>
        <p15:guide id="4" orient="horz" pos="3984">
          <p15:clr>
            <a:srgbClr val="F26B43"/>
          </p15:clr>
        </p15:guide>
        <p15:guide id="5" pos="336">
          <p15:clr>
            <a:srgbClr val="F26B43"/>
          </p15:clr>
        </p15:guide>
        <p15:guide id="6" pos="7344">
          <p15:clr>
            <a:srgbClr val="F26B43"/>
          </p15:clr>
        </p15:guide>
        <p15:guide id="7" pos="720">
          <p15:clr>
            <a:srgbClr val="F26B43"/>
          </p15:clr>
        </p15:guide>
        <p15:guide id="8" pos="69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FEC93CF-2672-7D78-F278-58C5E012E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9971" y="1710034"/>
            <a:ext cx="5792926" cy="1896433"/>
          </a:xfrm>
        </p:spPr>
        <p:txBody>
          <a:bodyPr/>
          <a:lstStyle/>
          <a:p>
            <a:r>
              <a:rPr lang="en-US" b="1" dirty="0"/>
              <a:t>Smart Grocery Recommendation System</a:t>
            </a:r>
          </a:p>
        </p:txBody>
      </p:sp>
      <p:pic>
        <p:nvPicPr>
          <p:cNvPr id="7" name="Picture Placeholder 6" descr="Woman buying vegetables at supermarket">
            <a:extLst>
              <a:ext uri="{FF2B5EF4-FFF2-40B4-BE49-F238E27FC236}">
                <a16:creationId xmlns:a16="http://schemas.microsoft.com/office/drawing/2014/main" id="{ED21B7CD-3D69-26B5-8A0B-52A19A6B0A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8193" r="18193"/>
          <a:stretch/>
        </p:blipFill>
        <p:spPr>
          <a:xfrm>
            <a:off x="5624774" y="-6713"/>
            <a:ext cx="6578801" cy="6894576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B997-F3EF-BE61-01A3-F55107F18F10}"/>
              </a:ext>
            </a:extLst>
          </p:cNvPr>
          <p:cNvSpPr txBox="1">
            <a:spLocks/>
          </p:cNvSpPr>
          <p:nvPr/>
        </p:nvSpPr>
        <p:spPr>
          <a:xfrm>
            <a:off x="771010" y="3599806"/>
            <a:ext cx="4328932" cy="752921"/>
          </a:xfrm>
          <a:prstGeom prst="rect">
            <a:avLst/>
          </a:prstGeom>
          <a:noFill/>
        </p:spPr>
        <p:txBody>
          <a:bodyPr lIns="91440" tIns="45720" rIns="91440" bIns="4572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An Intelligent Shopping Companion</a:t>
            </a:r>
          </a:p>
        </p:txBody>
      </p:sp>
    </p:spTree>
    <p:extLst>
      <p:ext uri="{BB962C8B-B14F-4D97-AF65-F5344CB8AC3E}">
        <p14:creationId xmlns:p14="http://schemas.microsoft.com/office/powerpoint/2010/main" val="3078994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E142B-0323-AEB3-01A7-8C3EA2359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16E33-C980-434F-B73F-CBC7BAD0BED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b="1" dirty="0"/>
              <a:t>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4233E3-FA2A-6986-9155-011500C65EC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Understanding </a:t>
            </a:r>
            <a:r>
              <a:rPr lang="en-US" sz="2400" b="1" dirty="0"/>
              <a:t>consumer behavior, wants &amp; needs</a:t>
            </a:r>
            <a:r>
              <a:rPr lang="en-US" sz="2400" dirty="0"/>
              <a:t> is crucial in the world of retail</a:t>
            </a:r>
          </a:p>
          <a:p>
            <a:endParaRPr lang="en-US" sz="2400" dirty="0"/>
          </a:p>
          <a:p>
            <a:r>
              <a:rPr lang="en-US" sz="2400" dirty="0"/>
              <a:t>Customers </a:t>
            </a:r>
            <a:r>
              <a:rPr lang="en-US" sz="2400" b="1" dirty="0"/>
              <a:t>may forget</a:t>
            </a:r>
            <a:r>
              <a:rPr lang="en-US" sz="2400" dirty="0"/>
              <a:t> to grab an item while shopping, or </a:t>
            </a:r>
            <a:r>
              <a:rPr lang="en-US" sz="2400" b="1" dirty="0"/>
              <a:t>may not realize they need a product</a:t>
            </a:r>
            <a:r>
              <a:rPr lang="en-US" sz="2400" dirty="0"/>
              <a:t> until after they've left with their groceries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4B1F8-5B36-618B-A369-A400881D80E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noFill/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2400" dirty="0"/>
              <a:t>The </a:t>
            </a:r>
            <a:r>
              <a:rPr lang="en-US" sz="2400" b="1" dirty="0"/>
              <a:t>Smart Grocery Recommendation System</a:t>
            </a:r>
            <a:r>
              <a:rPr lang="en-US" sz="2400" dirty="0"/>
              <a:t> aims to solve </a:t>
            </a:r>
            <a:r>
              <a:rPr lang="en-US" sz="2400" b="1" dirty="0"/>
              <a:t>4 key problems</a:t>
            </a:r>
          </a:p>
          <a:p>
            <a:r>
              <a:rPr lang="en-US" sz="2400" dirty="0">
                <a:ea typeface="+mn-lt"/>
                <a:cs typeface="+mn-lt"/>
              </a:rPr>
              <a:t>1. </a:t>
            </a:r>
            <a:r>
              <a:rPr lang="en-US" sz="2400" b="1" dirty="0">
                <a:ea typeface="+mn-lt"/>
                <a:cs typeface="+mn-lt"/>
              </a:rPr>
              <a:t>Identify </a:t>
            </a:r>
            <a:r>
              <a:rPr lang="en-US" sz="2400" dirty="0">
                <a:ea typeface="+mn-lt"/>
                <a:cs typeface="+mn-lt"/>
              </a:rPr>
              <a:t>which products are </a:t>
            </a:r>
            <a:r>
              <a:rPr lang="en-US" sz="2400" b="1" dirty="0">
                <a:ea typeface="+mn-lt"/>
                <a:cs typeface="+mn-lt"/>
              </a:rPr>
              <a:t>frequently purchased together</a:t>
            </a:r>
            <a:endParaRPr lang="en-US" b="1" dirty="0"/>
          </a:p>
          <a:p>
            <a:r>
              <a:rPr lang="en-US" sz="2400" dirty="0">
                <a:ea typeface="+mn-lt"/>
                <a:cs typeface="+mn-lt"/>
              </a:rPr>
              <a:t>2. </a:t>
            </a:r>
            <a:r>
              <a:rPr lang="en-US" sz="2400" b="1" dirty="0">
                <a:ea typeface="+mn-lt"/>
                <a:cs typeface="+mn-lt"/>
              </a:rPr>
              <a:t>Recommend </a:t>
            </a:r>
            <a:r>
              <a:rPr lang="en-US" sz="2400" dirty="0">
                <a:ea typeface="+mn-lt"/>
                <a:cs typeface="+mn-lt"/>
              </a:rPr>
              <a:t>items a customer is </a:t>
            </a:r>
            <a:r>
              <a:rPr lang="en-US" sz="2400" b="1" dirty="0">
                <a:ea typeface="+mn-lt"/>
                <a:cs typeface="+mn-lt"/>
              </a:rPr>
              <a:t>most likely to buy</a:t>
            </a:r>
            <a:r>
              <a:rPr lang="en-US" sz="2400" dirty="0">
                <a:ea typeface="+mn-lt"/>
                <a:cs typeface="+mn-lt"/>
              </a:rPr>
              <a:t> based on their basket</a:t>
            </a:r>
            <a:endParaRPr lang="en-US" dirty="0"/>
          </a:p>
          <a:p>
            <a:r>
              <a:rPr lang="en-US" sz="2400" dirty="0">
                <a:ea typeface="+mn-lt"/>
                <a:cs typeface="+mn-lt"/>
              </a:rPr>
              <a:t>3. </a:t>
            </a:r>
            <a:r>
              <a:rPr lang="en-US" sz="2400" b="1" dirty="0">
                <a:ea typeface="+mn-lt"/>
                <a:cs typeface="+mn-lt"/>
              </a:rPr>
              <a:t>Group customers</a:t>
            </a:r>
            <a:r>
              <a:rPr lang="en-US" sz="2400" dirty="0">
                <a:ea typeface="+mn-lt"/>
                <a:cs typeface="+mn-lt"/>
              </a:rPr>
              <a:t> into meaningful segments based on behavior</a:t>
            </a:r>
            <a:endParaRPr lang="en-US" dirty="0"/>
          </a:p>
          <a:p>
            <a:r>
              <a:rPr lang="en-US" sz="2400" dirty="0">
                <a:ea typeface="+mn-lt"/>
                <a:cs typeface="+mn-lt"/>
              </a:rPr>
              <a:t>4. </a:t>
            </a:r>
            <a:r>
              <a:rPr lang="en-US" sz="2400" b="1" dirty="0">
                <a:ea typeface="+mn-lt"/>
                <a:cs typeface="+mn-lt"/>
              </a:rPr>
              <a:t>Predict future demand trends</a:t>
            </a:r>
            <a:r>
              <a:rPr lang="en-US" sz="2400" dirty="0">
                <a:ea typeface="+mn-lt"/>
                <a:cs typeface="+mn-lt"/>
              </a:rPr>
              <a:t> to support stocking decisions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126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DD642-2392-C294-A450-64604030E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2B264-8D1C-959B-3DE5-6D7E320F0A9E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b="1" dirty="0"/>
              <a:t>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41E25-9AD4-FD3E-270F-FCDEC5E02A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2268725"/>
            <a:ext cx="5781261" cy="4067492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US" sz="2400" dirty="0"/>
              <a:t>Consists of over </a:t>
            </a:r>
            <a:r>
              <a:rPr lang="en-US" sz="2400" b="1" dirty="0"/>
              <a:t>38,000 transactions</a:t>
            </a:r>
            <a:r>
              <a:rPr lang="en-US" sz="2400" dirty="0"/>
              <a:t> over the course of 2 years</a:t>
            </a:r>
          </a:p>
          <a:p>
            <a:pPr marL="285750" indent="-285750">
              <a:buChar char="•"/>
            </a:pPr>
            <a:r>
              <a:rPr lang="en-US" sz="2400" dirty="0"/>
              <a:t>Over </a:t>
            </a:r>
            <a:r>
              <a:rPr lang="en-US" sz="2400" b="1" dirty="0"/>
              <a:t>170 unique</a:t>
            </a:r>
            <a:r>
              <a:rPr lang="en-US" sz="2400" dirty="0"/>
              <a:t> grocery items, almost</a:t>
            </a:r>
            <a:r>
              <a:rPr lang="en-US" sz="2400" b="1" dirty="0"/>
              <a:t> 4,000 customers</a:t>
            </a:r>
          </a:p>
          <a:p>
            <a:pPr marL="285750" indent="-285750">
              <a:buChar char="•"/>
            </a:pPr>
            <a:r>
              <a:rPr lang="en-US" sz="2400" dirty="0"/>
              <a:t>Each transaction consists of a </a:t>
            </a:r>
            <a:r>
              <a:rPr lang="en-US" sz="2400" b="1" dirty="0"/>
              <a:t>unique member </a:t>
            </a:r>
            <a:r>
              <a:rPr lang="en-US" sz="2400" dirty="0"/>
              <a:t>number, </a:t>
            </a:r>
            <a:r>
              <a:rPr lang="en-US" sz="2400" b="1" dirty="0"/>
              <a:t>date </a:t>
            </a:r>
            <a:r>
              <a:rPr lang="en-US" sz="2400" dirty="0"/>
              <a:t>of purchase, and </a:t>
            </a:r>
            <a:r>
              <a:rPr lang="en-US" sz="2400" b="1" dirty="0"/>
              <a:t>product</a:t>
            </a:r>
            <a:endParaRPr lang="en-US"/>
          </a:p>
        </p:txBody>
      </p:sp>
      <p:pic>
        <p:nvPicPr>
          <p:cNvPr id="20" name="Picture Placeholder 1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ADF0B81-CAE4-9FC0-AB26-7A6125E7320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492" r="1492"/>
          <a:stretch/>
        </p:blipFill>
        <p:spPr>
          <a:xfrm>
            <a:off x="7566991" y="-22860"/>
            <a:ext cx="4625008" cy="6903720"/>
          </a:xfrm>
        </p:spPr>
      </p:pic>
    </p:spTree>
    <p:extLst>
      <p:ext uri="{BB962C8B-B14F-4D97-AF65-F5344CB8AC3E}">
        <p14:creationId xmlns:p14="http://schemas.microsoft.com/office/powerpoint/2010/main" val="1554905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00FAA-E8A2-3386-DC06-AE7A19801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6925B-6077-B3B4-A42D-7D797842E1A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b="1" dirty="0"/>
              <a:t>METHODOLOGY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EBC075-D67B-2BF3-9797-CCD7CDA20A8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u="sng" dirty="0">
                <a:ea typeface="+mn-lt"/>
                <a:cs typeface="+mn-lt"/>
              </a:rPr>
              <a:t>1.   Market Basket Analysis</a:t>
            </a:r>
            <a:endParaRPr lang="en-US" b="1" u="sng">
              <a:ea typeface="+mn-lt"/>
              <a:cs typeface="+mn-lt"/>
            </a:endParaRPr>
          </a:p>
          <a:p>
            <a:r>
              <a:rPr lang="en-US" sz="2400" dirty="0">
                <a:ea typeface="+mn-lt"/>
                <a:cs typeface="+mn-lt"/>
              </a:rPr>
              <a:t>Utilizes </a:t>
            </a:r>
            <a:r>
              <a:rPr lang="en-US" sz="2400" b="1" err="1">
                <a:ea typeface="+mn-lt"/>
                <a:cs typeface="+mn-lt"/>
              </a:rPr>
              <a:t>Apriori</a:t>
            </a:r>
            <a:r>
              <a:rPr lang="en-US" sz="2400" b="1" dirty="0">
                <a:ea typeface="+mn-lt"/>
                <a:cs typeface="+mn-lt"/>
              </a:rPr>
              <a:t> algorithm </a:t>
            </a:r>
            <a:r>
              <a:rPr lang="en-US" sz="2400" dirty="0">
                <a:ea typeface="+mn-lt"/>
                <a:cs typeface="+mn-lt"/>
              </a:rPr>
              <a:t>to identify </a:t>
            </a:r>
            <a:r>
              <a:rPr lang="en-US" sz="2400" b="1" dirty="0">
                <a:ea typeface="+mn-lt"/>
                <a:cs typeface="+mn-lt"/>
              </a:rPr>
              <a:t>frequent </a:t>
            </a:r>
            <a:r>
              <a:rPr lang="en-US" sz="2400" b="1" err="1">
                <a:ea typeface="+mn-lt"/>
                <a:cs typeface="+mn-lt"/>
              </a:rPr>
              <a:t>itemsets</a:t>
            </a:r>
            <a:r>
              <a:rPr lang="en-US" sz="2400" dirty="0">
                <a:ea typeface="+mn-lt"/>
                <a:cs typeface="+mn-lt"/>
              </a:rPr>
              <a:t> from transactional data</a:t>
            </a:r>
          </a:p>
          <a:p>
            <a:r>
              <a:rPr lang="en-US" sz="2400" dirty="0"/>
              <a:t>Apply </a:t>
            </a:r>
            <a:r>
              <a:rPr lang="en-US" sz="2400" b="1" dirty="0"/>
              <a:t>Association Rule Mining</a:t>
            </a:r>
            <a:r>
              <a:rPr lang="en-US" sz="2400" dirty="0"/>
              <a:t> to </a:t>
            </a:r>
            <a:r>
              <a:rPr lang="en-US" sz="2400" dirty="0" err="1"/>
              <a:t>itemsets</a:t>
            </a:r>
            <a:r>
              <a:rPr lang="en-US" sz="2400" dirty="0"/>
              <a:t> to develop </a:t>
            </a:r>
            <a:r>
              <a:rPr lang="en-US" sz="2400" b="1" dirty="0"/>
              <a:t>if-then rules </a:t>
            </a:r>
          </a:p>
          <a:p>
            <a:r>
              <a:rPr lang="en-US" sz="2400" dirty="0"/>
              <a:t> Example: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ea typeface="+mn-lt"/>
                <a:cs typeface="+mn-lt"/>
              </a:rPr>
              <a:t>  {bread, butter} →  eggs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DDE23-27B8-DB19-95E7-0E3117E6BE1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08103" y="2032663"/>
            <a:ext cx="5245697" cy="4515727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All rules found are </a:t>
            </a:r>
            <a:r>
              <a:rPr lang="en-US" sz="2400" b="1" dirty="0"/>
              <a:t>ranked </a:t>
            </a:r>
            <a:r>
              <a:rPr lang="en-US" sz="2400" dirty="0"/>
              <a:t>by the following criteria:</a:t>
            </a:r>
            <a:br>
              <a:rPr lang="en-US" sz="2400" dirty="0"/>
            </a:br>
            <a:r>
              <a:rPr lang="en-US" sz="2400" dirty="0">
                <a:ea typeface="+mn-lt"/>
                <a:cs typeface="+mn-lt"/>
              </a:rPr>
              <a:t>•    Top frequent items by support</a:t>
            </a:r>
          </a:p>
          <a:p>
            <a:r>
              <a:rPr lang="en-US" sz="2400" dirty="0">
                <a:ea typeface="+mn-lt"/>
                <a:cs typeface="+mn-lt"/>
              </a:rPr>
              <a:t>•    Top rules by confidence</a:t>
            </a:r>
            <a:endParaRPr lang="en-US" sz="2400">
              <a:ea typeface="+mn-lt"/>
              <a:cs typeface="+mn-lt"/>
            </a:endParaRPr>
          </a:p>
          <a:p>
            <a:r>
              <a:rPr lang="en-US" sz="2400" dirty="0">
                <a:ea typeface="+mn-lt"/>
                <a:cs typeface="+mn-lt"/>
              </a:rPr>
              <a:t>•    Top rules by lift</a:t>
            </a:r>
            <a:endParaRPr lang="en-US" sz="2400">
              <a:ea typeface="+mn-lt"/>
              <a:cs typeface="+mn-lt"/>
            </a:endParaRPr>
          </a:p>
          <a:p>
            <a:endParaRPr lang="en-US" sz="2400" dirty="0"/>
          </a:p>
          <a:p>
            <a:r>
              <a:rPr lang="en-US" sz="2400" dirty="0"/>
              <a:t>Recommendation Engine </a:t>
            </a:r>
            <a:r>
              <a:rPr lang="en-US" sz="2400" b="1" dirty="0"/>
              <a:t>searches for given number of rules</a:t>
            </a:r>
            <a:r>
              <a:rPr lang="en-US" sz="2400" dirty="0"/>
              <a:t> matching the current basket, and recommend based on these rules</a:t>
            </a:r>
          </a:p>
        </p:txBody>
      </p:sp>
    </p:spTree>
    <p:extLst>
      <p:ext uri="{BB962C8B-B14F-4D97-AF65-F5344CB8AC3E}">
        <p14:creationId xmlns:p14="http://schemas.microsoft.com/office/powerpoint/2010/main" val="4273497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EECD7-F435-365F-D342-7E95CB0AD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EAD88-5787-7BC1-77D7-292E8299F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324" y="118783"/>
            <a:ext cx="9906000" cy="1382156"/>
          </a:xfrm>
          <a:noFill/>
        </p:spPr>
        <p:txBody>
          <a:bodyPr/>
          <a:lstStyle/>
          <a:p>
            <a:r>
              <a:rPr lang="en-US" b="1" dirty="0"/>
              <a:t>METHODOLOGY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A1E26-843D-40A8-246B-A81022FDD2B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2549" y="1718898"/>
            <a:ext cx="4149241" cy="4067492"/>
          </a:xfrm>
          <a:solidFill>
            <a:schemeClr val="bg1"/>
          </a:solidFill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2400" b="1" u="sng" dirty="0">
                <a:ea typeface="+mn-lt"/>
                <a:cs typeface="+mn-lt"/>
              </a:rPr>
              <a:t>2.   Customer Segmentation</a:t>
            </a:r>
          </a:p>
          <a:p>
            <a:r>
              <a:rPr lang="en-US" sz="2400" b="1" dirty="0">
                <a:ea typeface="+mn-lt"/>
                <a:cs typeface="+mn-lt"/>
              </a:rPr>
              <a:t>Identify features of interest</a:t>
            </a:r>
            <a:r>
              <a:rPr lang="en-US" sz="2400" dirty="0">
                <a:ea typeface="+mn-lt"/>
                <a:cs typeface="+mn-lt"/>
              </a:rPr>
              <a:t> that are unique to customers</a:t>
            </a:r>
          </a:p>
          <a:p>
            <a:r>
              <a:rPr lang="en-US" sz="2400" dirty="0">
                <a:ea typeface="+mn-lt"/>
                <a:cs typeface="+mn-lt"/>
              </a:rPr>
              <a:t>•    </a:t>
            </a:r>
            <a:r>
              <a:rPr lang="en-US" sz="2400" dirty="0" err="1">
                <a:ea typeface="+mn-lt"/>
                <a:cs typeface="+mn-lt"/>
              </a:rPr>
              <a:t>total_items</a:t>
            </a:r>
            <a:r>
              <a:rPr lang="en-US" sz="2400" dirty="0">
                <a:ea typeface="+mn-lt"/>
                <a:cs typeface="+mn-lt"/>
              </a:rPr>
              <a:t> purchased</a:t>
            </a:r>
            <a:endParaRPr lang="en-US"/>
          </a:p>
          <a:p>
            <a:r>
              <a:rPr lang="en-US" sz="2400" dirty="0">
                <a:ea typeface="+mn-lt"/>
                <a:cs typeface="+mn-lt"/>
              </a:rPr>
              <a:t>•    </a:t>
            </a:r>
            <a:r>
              <a:rPr lang="en-US" sz="2400" dirty="0" err="1">
                <a:ea typeface="+mn-lt"/>
                <a:cs typeface="+mn-lt"/>
              </a:rPr>
              <a:t>unique_items</a:t>
            </a:r>
            <a:endParaRPr lang="en-US" err="1"/>
          </a:p>
          <a:p>
            <a:r>
              <a:rPr lang="en-US" sz="2400" dirty="0">
                <a:ea typeface="+mn-lt"/>
                <a:cs typeface="+mn-lt"/>
              </a:rPr>
              <a:t>•    </a:t>
            </a:r>
            <a:r>
              <a:rPr lang="en-US" sz="2400" dirty="0" err="1">
                <a:ea typeface="+mn-lt"/>
                <a:cs typeface="+mn-lt"/>
              </a:rPr>
              <a:t>avg_basket_size</a:t>
            </a:r>
            <a:endParaRPr lang="en-US" err="1"/>
          </a:p>
          <a:p>
            <a:r>
              <a:rPr lang="en-US" sz="2400" dirty="0">
                <a:ea typeface="+mn-lt"/>
                <a:cs typeface="+mn-lt"/>
              </a:rPr>
              <a:t>•    </a:t>
            </a:r>
            <a:r>
              <a:rPr lang="en-US" sz="2400" dirty="0" err="1">
                <a:ea typeface="+mn-lt"/>
                <a:cs typeface="+mn-lt"/>
              </a:rPr>
              <a:t>diversity_ratio</a:t>
            </a:r>
            <a:r>
              <a:rPr lang="en-US" sz="2400" dirty="0">
                <a:ea typeface="+mn-lt"/>
                <a:cs typeface="+mn-lt"/>
              </a:rPr>
              <a:t> (</a:t>
            </a:r>
            <a:r>
              <a:rPr lang="en-US" sz="2400" dirty="0" err="1">
                <a:ea typeface="+mn-lt"/>
                <a:cs typeface="+mn-lt"/>
              </a:rPr>
              <a:t>unique_items</a:t>
            </a:r>
            <a:r>
              <a:rPr lang="en-US" sz="2400" dirty="0">
                <a:ea typeface="+mn-lt"/>
                <a:cs typeface="+mn-lt"/>
              </a:rPr>
              <a:t> / </a:t>
            </a:r>
            <a:r>
              <a:rPr lang="en-US" sz="2400" dirty="0" err="1">
                <a:ea typeface="+mn-lt"/>
                <a:cs typeface="+mn-lt"/>
              </a:rPr>
              <a:t>total_items</a:t>
            </a:r>
            <a:r>
              <a:rPr lang="en-US" sz="2400" dirty="0">
                <a:ea typeface="+mn-lt"/>
                <a:cs typeface="+mn-lt"/>
              </a:rPr>
              <a:t>)</a:t>
            </a:r>
            <a:endParaRPr lang="en-US" dirty="0"/>
          </a:p>
          <a:p>
            <a:r>
              <a:rPr lang="en-US" sz="2400" dirty="0">
                <a:ea typeface="+mn-lt"/>
                <a:cs typeface="+mn-lt"/>
              </a:rPr>
              <a:t>Customers classified as </a:t>
            </a:r>
            <a:r>
              <a:rPr lang="en-US" sz="2400" b="1" dirty="0">
                <a:ea typeface="+mn-lt"/>
                <a:cs typeface="+mn-lt"/>
              </a:rPr>
              <a:t>light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b="1" dirty="0">
                <a:ea typeface="+mn-lt"/>
                <a:cs typeface="+mn-lt"/>
              </a:rPr>
              <a:t>regular</a:t>
            </a:r>
            <a:r>
              <a:rPr lang="en-US" sz="2400" dirty="0">
                <a:ea typeface="+mn-lt"/>
                <a:cs typeface="+mn-lt"/>
              </a:rPr>
              <a:t>, &amp; </a:t>
            </a:r>
            <a:r>
              <a:rPr lang="en-US" sz="2400" b="1" dirty="0">
                <a:ea typeface="+mn-lt"/>
                <a:cs typeface="+mn-lt"/>
              </a:rPr>
              <a:t>premium </a:t>
            </a:r>
            <a:r>
              <a:rPr lang="en-US" sz="2400" dirty="0">
                <a:ea typeface="+mn-lt"/>
                <a:cs typeface="+mn-lt"/>
              </a:rPr>
              <a:t>shoppers</a:t>
            </a:r>
          </a:p>
          <a:p>
            <a:endParaRPr lang="en-US" sz="2400" dirty="0">
              <a:ea typeface="+mn-lt"/>
              <a:cs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E8610-17EC-DEE4-A16D-6D85B93C711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267662" y="1718898"/>
            <a:ext cx="5245697" cy="4515727"/>
          </a:xfr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Clustering analysis done primarily with         </a:t>
            </a:r>
            <a:r>
              <a:rPr lang="en-US" sz="2400" b="1" dirty="0"/>
              <a:t>K-Means clustering</a:t>
            </a:r>
          </a:p>
          <a:p>
            <a:r>
              <a:rPr lang="en-US" sz="2400" dirty="0"/>
              <a:t>Optimal K = 9 clusters, found via </a:t>
            </a:r>
            <a:r>
              <a:rPr lang="en-US" sz="2400" b="1" dirty="0"/>
              <a:t>Elbow </a:t>
            </a:r>
            <a:r>
              <a:rPr lang="en-US" sz="2400" dirty="0"/>
              <a:t>&amp; </a:t>
            </a:r>
            <a:r>
              <a:rPr lang="en-US" sz="2400" b="1" dirty="0"/>
              <a:t>Silhouette </a:t>
            </a:r>
            <a:r>
              <a:rPr lang="en-US" sz="2400" dirty="0"/>
              <a:t>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2CFBA7-CD93-7AB0-7EB2-6CCAD9FD3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277" y="3430960"/>
            <a:ext cx="7241242" cy="25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620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C8EB3-8836-E9AA-5285-0ED5D1A9E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E478-3894-92B5-6330-E60530956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883" y="230842"/>
            <a:ext cx="9906000" cy="821862"/>
          </a:xfrm>
          <a:noFill/>
        </p:spPr>
        <p:txBody>
          <a:bodyPr/>
          <a:lstStyle/>
          <a:p>
            <a:r>
              <a:rPr lang="en-US" b="1" dirty="0"/>
              <a:t>Clustering Results</a:t>
            </a:r>
            <a:endParaRPr lang="en-US" dirty="0"/>
          </a:p>
        </p:txBody>
      </p:sp>
      <p:pic>
        <p:nvPicPr>
          <p:cNvPr id="10" name="Picture 9" descr="A group of graphs and charts&#10;&#10;AI-generated content may be incorrect.">
            <a:extLst>
              <a:ext uri="{FF2B5EF4-FFF2-40B4-BE49-F238E27FC236}">
                <a16:creationId xmlns:a16="http://schemas.microsoft.com/office/drawing/2014/main" id="{43D91A81-1023-2DB2-3CE2-F6CEC39BF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364" y="1051952"/>
            <a:ext cx="9280712" cy="580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41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CF17E-D02C-B35E-5946-DE087C20A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28621-4B48-C5A0-A065-BD11526B6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324" y="118783"/>
            <a:ext cx="9906000" cy="1382156"/>
          </a:xfrm>
          <a:noFill/>
        </p:spPr>
        <p:txBody>
          <a:bodyPr/>
          <a:lstStyle/>
          <a:p>
            <a:r>
              <a:rPr lang="en-US" b="1" dirty="0"/>
              <a:t>METHODOLOGY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B395F2-4B0D-ADF0-20C6-04FFBA1BFB8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2549" y="1718898"/>
            <a:ext cx="4463005" cy="4067492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u="sng" dirty="0">
                <a:ea typeface="+mn-lt"/>
                <a:cs typeface="+mn-lt"/>
              </a:rPr>
              <a:t>3.   Time-Series Forecasting </a:t>
            </a:r>
          </a:p>
          <a:p>
            <a:r>
              <a:rPr lang="en-US" sz="2400" dirty="0">
                <a:ea typeface="+mn-lt"/>
                <a:cs typeface="+mn-lt"/>
              </a:rPr>
              <a:t>Forecasting done using </a:t>
            </a:r>
            <a:r>
              <a:rPr lang="en-US" sz="2400" b="1" dirty="0">
                <a:ea typeface="+mn-lt"/>
                <a:cs typeface="+mn-lt"/>
              </a:rPr>
              <a:t>Prophet</a:t>
            </a:r>
            <a:r>
              <a:rPr lang="en-US" sz="2400" dirty="0">
                <a:ea typeface="+mn-lt"/>
                <a:cs typeface="+mn-lt"/>
              </a:rPr>
              <a:t> prediction modeling</a:t>
            </a:r>
            <a:endParaRPr lang="en-US" dirty="0"/>
          </a:p>
          <a:p>
            <a:r>
              <a:rPr lang="en-US" sz="2400" dirty="0">
                <a:ea typeface="+mn-lt"/>
                <a:cs typeface="+mn-lt"/>
              </a:rPr>
              <a:t>Model outputs its </a:t>
            </a:r>
            <a:r>
              <a:rPr lang="en-US" sz="2400" b="1" dirty="0">
                <a:ea typeface="+mn-lt"/>
                <a:cs typeface="+mn-lt"/>
              </a:rPr>
              <a:t>prediction </a:t>
            </a:r>
            <a:r>
              <a:rPr lang="en-US" sz="2400" dirty="0">
                <a:ea typeface="+mn-lt"/>
                <a:cs typeface="+mn-lt"/>
              </a:rPr>
              <a:t>along with a </a:t>
            </a:r>
            <a:r>
              <a:rPr lang="en-US" sz="2400" b="1" dirty="0">
                <a:ea typeface="+mn-lt"/>
                <a:cs typeface="+mn-lt"/>
              </a:rPr>
              <a:t>confidence interval</a:t>
            </a:r>
          </a:p>
          <a:p>
            <a:r>
              <a:rPr lang="en-US" sz="2400" dirty="0">
                <a:ea typeface="+mn-lt"/>
                <a:cs typeface="+mn-lt"/>
              </a:rPr>
              <a:t>Provides </a:t>
            </a:r>
            <a:r>
              <a:rPr lang="en-US" sz="2400" b="1" dirty="0">
                <a:ea typeface="+mn-lt"/>
                <a:cs typeface="+mn-lt"/>
              </a:rPr>
              <a:t>sales analytics</a:t>
            </a:r>
            <a:r>
              <a:rPr lang="en-US" sz="2400" dirty="0">
                <a:ea typeface="+mn-lt"/>
                <a:cs typeface="+mn-lt"/>
              </a:rPr>
              <a:t> for different timeframes (weekly, yearly, all-time), as well as </a:t>
            </a:r>
            <a:r>
              <a:rPr lang="en-US" sz="2400" b="1" dirty="0">
                <a:ea typeface="+mn-lt"/>
                <a:cs typeface="+mn-lt"/>
              </a:rPr>
              <a:t>general trends</a:t>
            </a:r>
          </a:p>
        </p:txBody>
      </p:sp>
      <p:pic>
        <p:nvPicPr>
          <p:cNvPr id="7" name="Content Placeholder 6" descr="A graph with blue and black dots&#10;&#10;AI-generated content may be incorrect.">
            <a:extLst>
              <a:ext uri="{FF2B5EF4-FFF2-40B4-BE49-F238E27FC236}">
                <a16:creationId xmlns:a16="http://schemas.microsoft.com/office/drawing/2014/main" id="{A075AE3E-F7CD-B8C5-746E-8D61623C2A5D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5659867" y="3874"/>
            <a:ext cx="5738756" cy="3519453"/>
          </a:xfrm>
          <a:prstGeom prst="rect">
            <a:avLst/>
          </a:prstGeom>
        </p:spPr>
      </p:pic>
      <p:pic>
        <p:nvPicPr>
          <p:cNvPr id="8" name="Picture 7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CB56FB3D-1AC3-1A57-15DE-08701CB35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5421" y="2558302"/>
            <a:ext cx="4453218" cy="429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461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9DCE31-B7D4-CB52-D622-A531F19EA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FAA48-E4EB-0DB8-A6C5-2CAFD37BA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228" y="2606301"/>
            <a:ext cx="5469348" cy="798886"/>
          </a:xfrm>
          <a:noFill/>
        </p:spPr>
        <p:txBody>
          <a:bodyPr/>
          <a:lstStyle/>
          <a:p>
            <a:r>
              <a:rPr lang="en-US" b="1" dirty="0"/>
              <a:t>Project Workflow</a:t>
            </a:r>
          </a:p>
        </p:txBody>
      </p:sp>
      <p:pic>
        <p:nvPicPr>
          <p:cNvPr id="5" name="Picture 4" descr="A diagram of a customer segmentation&#10;&#10;AI-generated content may be incorrect.">
            <a:extLst>
              <a:ext uri="{FF2B5EF4-FFF2-40B4-BE49-F238E27FC236}">
                <a16:creationId xmlns:a16="http://schemas.microsoft.com/office/drawing/2014/main" id="{DBEFE5AE-45C2-B54C-327C-01804487BA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90" r="178" b="1864"/>
          <a:stretch>
            <a:fillRect/>
          </a:stretch>
        </p:blipFill>
        <p:spPr>
          <a:xfrm>
            <a:off x="7291967" y="-2241"/>
            <a:ext cx="4894358" cy="687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08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B0113-6FFB-EF5B-E7FA-38B2B21EA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Placeholder 5" descr="Vegetables out of grocery bag">
            <a:extLst>
              <a:ext uri="{FF2B5EF4-FFF2-40B4-BE49-F238E27FC236}">
                <a16:creationId xmlns:a16="http://schemas.microsoft.com/office/drawing/2014/main" id="{3F02E90F-24B0-103C-3777-A14C1C97D5D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2005" r="12005"/>
          <a:stretch/>
        </p:blipFill>
        <p:spPr>
          <a:xfrm>
            <a:off x="3810" y="0"/>
            <a:ext cx="7816995" cy="6858000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08AF1A-28A5-4F87-FA06-D9B12780FB6E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/>
          <a:lstStyle/>
          <a:p>
            <a:r>
              <a:rPr lang="en-US" sz="5600" b="1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F2674-CBCC-AB93-746F-7D1B623B237B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 anchor="t">
            <a:normAutofit/>
          </a:bodyPr>
          <a:lstStyle/>
          <a:p>
            <a:r>
              <a:rPr lang="en-US" sz="2600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138025608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4D4B218-C04B-41F5-949D-06E9DAE96B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846AD4-435D-4592-8088-FE2831A30D1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6283731-47E9-4F14-86D1-57C1EA2672A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AngleLinesVTI</Template>
  <TotalTime>0</TotalTime>
  <Words>428</Words>
  <Application>Microsoft Office PowerPoint</Application>
  <PresentationFormat>Widescreen</PresentationFormat>
  <Paragraphs>123</Paragraphs>
  <Slides>9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AngleLinesVTI</vt:lpstr>
      <vt:lpstr>Smart Grocery Recommendation System</vt:lpstr>
      <vt:lpstr>Overview</vt:lpstr>
      <vt:lpstr>The Dataset</vt:lpstr>
      <vt:lpstr>METHODOLOGY</vt:lpstr>
      <vt:lpstr>METHODOLOGY</vt:lpstr>
      <vt:lpstr>Clustering Results</vt:lpstr>
      <vt:lpstr>METHODOLOGY</vt:lpstr>
      <vt:lpstr>Project Workflow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343</cp:revision>
  <dcterms:created xsi:type="dcterms:W3CDTF">2025-12-01T17:30:53Z</dcterms:created>
  <dcterms:modified xsi:type="dcterms:W3CDTF">2025-12-03T09:19:34Z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